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0" r:id="rId6"/>
    <p:sldId id="263" r:id="rId7"/>
    <p:sldId id="262"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90" d="100"/>
          <a:sy n="90" d="100"/>
        </p:scale>
        <p:origin x="-14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4006578401"/>
      </p:ext>
    </p:extLst>
  </p:cSld>
  <p:clrMapOvr>
    <a:masterClrMapping/>
  </p:clrMapOvr>
  <p:transition spd="slow" advClick="0" advTm="2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541849407"/>
      </p:ext>
    </p:extLst>
  </p:cSld>
  <p:clrMapOvr>
    <a:masterClrMapping/>
  </p:clrMapOvr>
  <p:transition spd="slow" advClick="0" advTm="2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878062222"/>
      </p:ext>
    </p:extLst>
  </p:cSld>
  <p:clrMapOvr>
    <a:masterClrMapping/>
  </p:clrMapOvr>
  <p:transition spd="slow" advClick="0" advTm="2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352412115"/>
      </p:ext>
    </p:extLst>
  </p:cSld>
  <p:clrMapOvr>
    <a:masterClrMapping/>
  </p:clrMapOvr>
  <p:transition spd="slow" advClick="0" advTm="2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87318560"/>
      </p:ext>
    </p:extLst>
  </p:cSld>
  <p:clrMapOvr>
    <a:masterClrMapping/>
  </p:clrMapOvr>
  <p:transition spd="slow" advClick="0" advTm="2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FD6AE5E-ECD9-4F27-9C42-9F78ACC9680C}" type="datetimeFigureOut">
              <a:rPr lang="ar-IQ" smtClean="0"/>
              <a:t>24/10/1441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10379858"/>
      </p:ext>
    </p:extLst>
  </p:cSld>
  <p:clrMapOvr>
    <a:masterClrMapping/>
  </p:clrMapOvr>
  <p:transition spd="slow" advClick="0" advTm="2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FD6AE5E-ECD9-4F27-9C42-9F78ACC9680C}" type="datetimeFigureOut">
              <a:rPr lang="ar-IQ" smtClean="0"/>
              <a:t>24/10/1441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580937994"/>
      </p:ext>
    </p:extLst>
  </p:cSld>
  <p:clrMapOvr>
    <a:masterClrMapping/>
  </p:clrMapOvr>
  <p:transition spd="slow" advClick="0" advTm="2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FD6AE5E-ECD9-4F27-9C42-9F78ACC9680C}" type="datetimeFigureOut">
              <a:rPr lang="ar-IQ" smtClean="0"/>
              <a:t>24/10/1441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3365708840"/>
      </p:ext>
    </p:extLst>
  </p:cSld>
  <p:clrMapOvr>
    <a:masterClrMapping/>
  </p:clrMapOvr>
  <p:transition spd="slow" advClick="0" advTm="2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FD6AE5E-ECD9-4F27-9C42-9F78ACC9680C}" type="datetimeFigureOut">
              <a:rPr lang="ar-IQ" smtClean="0"/>
              <a:t>24/10/1441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2318244012"/>
      </p:ext>
    </p:extLst>
  </p:cSld>
  <p:clrMapOvr>
    <a:masterClrMapping/>
  </p:clrMapOvr>
  <p:transition spd="slow" advClick="0" advTm="2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24/10/1441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169420178"/>
      </p:ext>
    </p:extLst>
  </p:cSld>
  <p:clrMapOvr>
    <a:masterClrMapping/>
  </p:clrMapOvr>
  <p:transition spd="slow" advClick="0" advTm="2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FD6AE5E-ECD9-4F27-9C42-9F78ACC9680C}" type="datetimeFigureOut">
              <a:rPr lang="ar-IQ" smtClean="0"/>
              <a:t>24/10/1441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DDE6EF-66D7-4947-8B3E-C54D147DB651}" type="slidenum">
              <a:rPr lang="ar-IQ" smtClean="0"/>
              <a:t>‹#›</a:t>
            </a:fld>
            <a:endParaRPr lang="ar-IQ"/>
          </a:p>
        </p:txBody>
      </p:sp>
    </p:spTree>
    <p:extLst>
      <p:ext uri="{BB962C8B-B14F-4D97-AF65-F5344CB8AC3E}">
        <p14:creationId xmlns:p14="http://schemas.microsoft.com/office/powerpoint/2010/main" val="1729865958"/>
      </p:ext>
    </p:extLst>
  </p:cSld>
  <p:clrMapOvr>
    <a:masterClrMapping/>
  </p:clrMapOvr>
  <p:transition spd="slow" advClick="0" advTm="2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D6AE5E-ECD9-4F27-9C42-9F78ACC9680C}" type="datetimeFigureOut">
              <a:rPr lang="ar-IQ" smtClean="0"/>
              <a:t>24/10/1441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DDE6EF-66D7-4947-8B3E-C54D147DB651}" type="slidenum">
              <a:rPr lang="ar-IQ" smtClean="0"/>
              <a:t>‹#›</a:t>
            </a:fld>
            <a:endParaRPr lang="ar-IQ"/>
          </a:p>
        </p:txBody>
      </p:sp>
    </p:spTree>
    <p:extLst>
      <p:ext uri="{BB962C8B-B14F-4D97-AF65-F5344CB8AC3E}">
        <p14:creationId xmlns:p14="http://schemas.microsoft.com/office/powerpoint/2010/main" val="334553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push dir="u"/>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lvl="0">
              <a:spcBef>
                <a:spcPct val="20000"/>
              </a:spcBef>
            </a:pPr>
            <a:r>
              <a:rPr lang="ar-IQ" sz="2700" dirty="0" smtClean="0">
                <a:solidFill>
                  <a:srgbClr val="00B050"/>
                </a:solidFill>
              </a:rPr>
              <a:t>وزارة التعليم العالي والبحث العلمي</a:t>
            </a:r>
            <a:br>
              <a:rPr lang="ar-IQ" sz="2700" dirty="0" smtClean="0">
                <a:solidFill>
                  <a:srgbClr val="00B050"/>
                </a:solidFill>
              </a:rPr>
            </a:br>
            <a:r>
              <a:rPr lang="ar-IQ" sz="2700" dirty="0" smtClean="0">
                <a:solidFill>
                  <a:srgbClr val="00B050"/>
                </a:solidFill>
              </a:rPr>
              <a:t>جامعة ديالى /كلية التربية للعلوم الانسانية /قسم الجغرافية</a:t>
            </a:r>
            <a:r>
              <a:rPr lang="ar-IQ" sz="3600" dirty="0" smtClean="0">
                <a:solidFill>
                  <a:srgbClr val="00B050"/>
                </a:solidFill>
              </a:rPr>
              <a:t/>
            </a:r>
            <a:br>
              <a:rPr lang="ar-IQ" sz="3600" dirty="0" smtClean="0">
                <a:solidFill>
                  <a:srgbClr val="00B050"/>
                </a:solidFill>
              </a:rPr>
            </a:br>
            <a:r>
              <a:rPr lang="ar-IQ" sz="2700" dirty="0">
                <a:solidFill>
                  <a:srgbClr val="FF0000"/>
                </a:solidFill>
                <a:ea typeface="+mn-ea"/>
                <a:cs typeface="Arial"/>
              </a:rPr>
              <a:t>المرحلىة </a:t>
            </a:r>
            <a:r>
              <a:rPr lang="ar-IQ" sz="2700" dirty="0" smtClean="0">
                <a:solidFill>
                  <a:srgbClr val="FF0000"/>
                </a:solidFill>
                <a:ea typeface="+mn-ea"/>
                <a:cs typeface="Arial"/>
              </a:rPr>
              <a:t>الاولى/ الدراسة الصباحية /الشعب </a:t>
            </a:r>
            <a:r>
              <a:rPr lang="en-US" sz="2700" dirty="0" smtClean="0">
                <a:solidFill>
                  <a:srgbClr val="FF0000"/>
                </a:solidFill>
                <a:ea typeface="+mn-ea"/>
                <a:cs typeface="+mn-cs"/>
              </a:rPr>
              <a:t>A+B+C</a:t>
            </a:r>
            <a:r>
              <a:rPr lang="ar-IQ" dirty="0" smtClean="0"/>
              <a:t/>
            </a:r>
            <a:br>
              <a:rPr lang="ar-IQ" dirty="0" smtClean="0"/>
            </a:br>
            <a:r>
              <a:rPr lang="ar-IQ" dirty="0" smtClean="0">
                <a:solidFill>
                  <a:srgbClr val="FF0000"/>
                </a:solidFill>
              </a:rPr>
              <a:t>الجيومورفولوجيا</a:t>
            </a:r>
            <a:r>
              <a:rPr lang="ar-IQ" dirty="0" smtClean="0"/>
              <a:t/>
            </a:r>
            <a:br>
              <a:rPr lang="ar-IQ" dirty="0" smtClean="0"/>
            </a:br>
            <a:r>
              <a:rPr lang="en-US" b="1" dirty="0" smtClean="0">
                <a:solidFill>
                  <a:srgbClr val="00B050"/>
                </a:solidFill>
                <a:latin typeface="Simplified Arabic"/>
                <a:ea typeface="Calibri"/>
              </a:rPr>
              <a:t>Geomorphology</a:t>
            </a:r>
            <a:endParaRPr lang="ar-IQ" dirty="0">
              <a:solidFill>
                <a:srgbClr val="00B050"/>
              </a:solidFill>
            </a:endParaRPr>
          </a:p>
        </p:txBody>
      </p:sp>
      <p:sp>
        <p:nvSpPr>
          <p:cNvPr id="3" name="عنوان فرعي 2"/>
          <p:cNvSpPr>
            <a:spLocks noGrp="1"/>
          </p:cNvSpPr>
          <p:nvPr>
            <p:ph type="subTitle" idx="1"/>
          </p:nvPr>
        </p:nvSpPr>
        <p:spPr/>
        <p:txBody>
          <a:bodyPr>
            <a:normAutofit fontScale="92500" lnSpcReduction="10000"/>
          </a:bodyPr>
          <a:lstStyle/>
          <a:p>
            <a:endParaRPr lang="ar-IQ" sz="4400" dirty="0">
              <a:solidFill>
                <a:srgbClr val="FF0000"/>
              </a:solidFill>
            </a:endParaRPr>
          </a:p>
          <a:p>
            <a:r>
              <a:rPr lang="ar-AE" sz="3500" b="1" dirty="0">
                <a:solidFill>
                  <a:srgbClr val="FF0000"/>
                </a:solidFill>
                <a:ea typeface="Calibri"/>
                <a:cs typeface="Simplified Arabic"/>
              </a:rPr>
              <a:t>الاشكال الجيومورفولوجية المتكونة بفعل العمليات النهرية</a:t>
            </a:r>
            <a:endParaRPr lang="ar-IQ" sz="3500" dirty="0" smtClean="0">
              <a:solidFill>
                <a:srgbClr val="FF0000"/>
              </a:solidFill>
            </a:endParaRPr>
          </a:p>
          <a:p>
            <a:endParaRPr lang="ar-IQ" sz="4400" dirty="0">
              <a:solidFill>
                <a:srgbClr val="00B050"/>
              </a:solidFill>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7013623" y="272078"/>
            <a:ext cx="1160780" cy="1508125"/>
          </a:xfrm>
          <a:prstGeom prst="rect">
            <a:avLst/>
          </a:prstGeom>
          <a:noFill/>
          <a:ln>
            <a:noFill/>
          </a:ln>
        </p:spPr>
      </p:pic>
      <p:pic>
        <p:nvPicPr>
          <p:cNvPr id="5" name="صورة 4"/>
          <p:cNvPicPr/>
          <p:nvPr/>
        </p:nvPicPr>
        <p:blipFill rotWithShape="1">
          <a:blip r:embed="rId3" cstate="print">
            <a:extLst>
              <a:ext uri="{28A0092B-C50C-407E-A947-70E740481C1C}">
                <a14:useLocalDpi xmlns:a14="http://schemas.microsoft.com/office/drawing/2010/main" val="0"/>
              </a:ext>
            </a:extLst>
          </a:blip>
          <a:srcRect l="7761" t="5234" r="7582" b="6880"/>
          <a:stretch/>
        </p:blipFill>
        <p:spPr bwMode="auto">
          <a:xfrm>
            <a:off x="971600" y="260648"/>
            <a:ext cx="1516380" cy="15195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69496845"/>
      </p:ext>
    </p:extLst>
  </p:cSld>
  <p:clrMapOvr>
    <a:masterClrMapping/>
  </p:clrMapOvr>
  <p:transition spd="slow" advClick="0" advTm="2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483768" y="1867594"/>
            <a:ext cx="3960440" cy="1938992"/>
          </a:xfrm>
          <a:prstGeom prst="rect">
            <a:avLst/>
          </a:prstGeom>
          <a:noFill/>
        </p:spPr>
        <p:txBody>
          <a:bodyPr wrap="square" rtlCol="1">
            <a:spAutoFit/>
          </a:bodyPr>
          <a:lstStyle/>
          <a:p>
            <a:r>
              <a:rPr lang="ar-IQ" sz="6000" smtClean="0">
                <a:solidFill>
                  <a:srgbClr val="00B050"/>
                </a:solidFill>
              </a:rPr>
              <a:t>     الاثنين </a:t>
            </a:r>
            <a:endParaRPr lang="ar-IQ" sz="6000" dirty="0" smtClean="0">
              <a:solidFill>
                <a:srgbClr val="00B050"/>
              </a:solidFill>
            </a:endParaRPr>
          </a:p>
          <a:p>
            <a:r>
              <a:rPr lang="ar-IQ" sz="6000" dirty="0" smtClean="0">
                <a:solidFill>
                  <a:srgbClr val="00B050"/>
                </a:solidFill>
              </a:rPr>
              <a:t>15</a:t>
            </a:r>
            <a:r>
              <a:rPr lang="ar-IQ" sz="6000" dirty="0" smtClean="0">
                <a:solidFill>
                  <a:srgbClr val="00B050"/>
                </a:solidFill>
              </a:rPr>
              <a:t>-6-2020</a:t>
            </a:r>
            <a:endParaRPr lang="ar-IQ" sz="6000" dirty="0">
              <a:solidFill>
                <a:srgbClr val="00B050"/>
              </a:solidFill>
            </a:endParaRPr>
          </a:p>
        </p:txBody>
      </p:sp>
    </p:spTree>
    <p:extLst>
      <p:ext uri="{BB962C8B-B14F-4D97-AF65-F5344CB8AC3E}">
        <p14:creationId xmlns:p14="http://schemas.microsoft.com/office/powerpoint/2010/main" val="2085384434"/>
      </p:ext>
    </p:extLst>
  </p:cSld>
  <p:clrMapOvr>
    <a:masterClrMapping/>
  </p:clrMapOvr>
  <p:transition spd="slow" advClick="0" advTm="2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475656" y="1736999"/>
            <a:ext cx="6408712" cy="434734"/>
          </a:xfrm>
          <a:prstGeom prst="rect">
            <a:avLst/>
          </a:prstGeom>
        </p:spPr>
        <p:txBody>
          <a:bodyPr wrap="square">
            <a:spAutoFit/>
          </a:bodyPr>
          <a:lstStyle/>
          <a:p>
            <a:pPr>
              <a:lnSpc>
                <a:spcPct val="115000"/>
              </a:lnSpc>
              <a:tabLst>
                <a:tab pos="57150" algn="r"/>
              </a:tabLst>
            </a:pPr>
            <a:r>
              <a:rPr lang="en-US" b="1" dirty="0" smtClean="0">
                <a:solidFill>
                  <a:srgbClr val="002060"/>
                </a:solidFill>
                <a:effectLst/>
                <a:latin typeface="Simplified Arabic"/>
                <a:ea typeface="Calibri"/>
                <a:cs typeface="Arial"/>
              </a:rPr>
              <a:t> </a:t>
            </a:r>
            <a:r>
              <a:rPr lang="ar-AE" b="1" dirty="0">
                <a:solidFill>
                  <a:srgbClr val="002060"/>
                </a:solidFill>
                <a:ea typeface="Calibri"/>
                <a:cs typeface="Simplified Arabic"/>
              </a:rPr>
              <a:t>	</a:t>
            </a:r>
            <a:r>
              <a:rPr lang="ar-SA" sz="2000" dirty="0">
                <a:solidFill>
                  <a:srgbClr val="002060"/>
                </a:solidFill>
                <a:ea typeface="Calibri"/>
                <a:cs typeface="Simplified Arabic"/>
              </a:rPr>
              <a:t>	</a:t>
            </a:r>
            <a:endParaRPr lang="en-US" sz="2000" dirty="0">
              <a:solidFill>
                <a:srgbClr val="002060"/>
              </a:solidFill>
              <a:ea typeface="Calibri"/>
              <a:cs typeface="Arial"/>
            </a:endParaRPr>
          </a:p>
        </p:txBody>
      </p:sp>
      <p:sp>
        <p:nvSpPr>
          <p:cNvPr id="2" name="مستطيل 1"/>
          <p:cNvSpPr/>
          <p:nvPr/>
        </p:nvSpPr>
        <p:spPr>
          <a:xfrm>
            <a:off x="935596" y="1124744"/>
            <a:ext cx="7488832" cy="3914918"/>
          </a:xfrm>
          <a:prstGeom prst="rect">
            <a:avLst/>
          </a:prstGeom>
        </p:spPr>
        <p:txBody>
          <a:bodyPr wrap="square">
            <a:spAutoFit/>
          </a:bodyPr>
          <a:lstStyle/>
          <a:p>
            <a:pPr marL="342900" lvl="0" indent="-342900">
              <a:lnSpc>
                <a:spcPct val="115000"/>
              </a:lnSpc>
              <a:buFont typeface="+mj-lt"/>
              <a:buAutoNum type="arabicPeriod"/>
              <a:tabLst>
                <a:tab pos="57150" algn="r"/>
              </a:tabLst>
            </a:pPr>
            <a:r>
              <a:rPr lang="ar-SA" b="1" dirty="0">
                <a:solidFill>
                  <a:srgbClr val="00B050"/>
                </a:solidFill>
                <a:ea typeface="Calibri"/>
                <a:cs typeface="Simplified Arabic"/>
              </a:rPr>
              <a:t>الشلالات</a:t>
            </a:r>
            <a:r>
              <a:rPr lang="ar-SA" b="1" dirty="0">
                <a:solidFill>
                  <a:srgbClr val="333333"/>
                </a:solidFill>
                <a:ea typeface="Calibri"/>
                <a:cs typeface="Times New Roman"/>
              </a:rPr>
              <a:t> </a:t>
            </a:r>
            <a:r>
              <a:rPr lang="ru-RU" b="1" dirty="0">
                <a:solidFill>
                  <a:srgbClr val="FF0000"/>
                </a:solidFill>
                <a:latin typeface="Times New Roman"/>
                <a:ea typeface="Calibri"/>
                <a:cs typeface="Arial"/>
              </a:rPr>
              <a:t>Water-falls</a:t>
            </a:r>
            <a:r>
              <a:rPr lang="ar-SA" b="1" dirty="0">
                <a:solidFill>
                  <a:srgbClr val="333333"/>
                </a:solidFill>
                <a:ea typeface="Calibri"/>
                <a:cs typeface="Simplified Arabic"/>
              </a:rPr>
              <a:t>: </a:t>
            </a:r>
            <a:r>
              <a:rPr lang="ar-SA" dirty="0">
                <a:solidFill>
                  <a:srgbClr val="333333"/>
                </a:solidFill>
                <a:ea typeface="Calibri"/>
                <a:cs typeface="Simplified Arabic"/>
              </a:rPr>
              <a:t>هي انحدار مفاجئ في مجرى النهر بحيث تسقط المياه من أعلى إلى أسفل وتتكون بفعل عوامل عدة منها:                          </a:t>
            </a:r>
            <a:r>
              <a:rPr lang="en-US" dirty="0">
                <a:solidFill>
                  <a:srgbClr val="FFFFFF"/>
                </a:solidFill>
                <a:latin typeface="Simplified Arabic"/>
                <a:ea typeface="Calibri"/>
                <a:cs typeface="Arial"/>
              </a:rPr>
              <a:t>:</a:t>
            </a:r>
            <a:r>
              <a:rPr lang="ar-AE" dirty="0">
                <a:solidFill>
                  <a:srgbClr val="FFFFFF"/>
                </a:solidFill>
                <a:ea typeface="Calibri"/>
                <a:cs typeface="Simplified Arabic"/>
              </a:rPr>
              <a:t>     </a:t>
            </a:r>
            <a:r>
              <a:rPr lang="en-US" dirty="0">
                <a:solidFill>
                  <a:srgbClr val="333333"/>
                </a:solidFill>
                <a:latin typeface="Simplified Arabic"/>
                <a:ea typeface="Calibri"/>
                <a:cs typeface="Arial"/>
              </a:rPr>
              <a:t/>
            </a:r>
            <a:br>
              <a:rPr lang="en-US" dirty="0">
                <a:solidFill>
                  <a:srgbClr val="333333"/>
                </a:solidFill>
                <a:latin typeface="Simplified Arabic"/>
                <a:ea typeface="Calibri"/>
                <a:cs typeface="Arial"/>
              </a:rPr>
            </a:br>
            <a:r>
              <a:rPr lang="ar-AE" b="1" dirty="0">
                <a:solidFill>
                  <a:srgbClr val="333333"/>
                </a:solidFill>
                <a:ea typeface="Calibri"/>
                <a:cs typeface="Simplified Arabic"/>
              </a:rPr>
              <a:t>أ-</a:t>
            </a:r>
            <a:r>
              <a:rPr lang="ar-AE" dirty="0">
                <a:solidFill>
                  <a:srgbClr val="333333"/>
                </a:solidFill>
                <a:ea typeface="Calibri"/>
                <a:cs typeface="Simplified Arabic"/>
              </a:rPr>
              <a:t> </a:t>
            </a:r>
            <a:r>
              <a:rPr lang="ar-SA" dirty="0">
                <a:solidFill>
                  <a:srgbClr val="333333"/>
                </a:solidFill>
                <a:ea typeface="Calibri"/>
                <a:cs typeface="Simplified Arabic"/>
              </a:rPr>
              <a:t>وجود طبقة صلبة من الصخور أسفلها طبقة لينة ويؤدي سقوط المياه إلى حدوث حركة ارتدادية دوامية تعمل على إذابة وتقويض الطبقات اللينة السفلى وبالتالي سقوط الطبقات الصلبة العليا ومن الأمثلة عليها شلالات نياجارا على نهر نياجارا(سان لورانس) حيث تسقط المياه من ارتفاع 53م حيث توجد طبقة من صخور الدلوميت الصلبة أسفلها طبقات من الصخور الرملية</a:t>
            </a:r>
            <a:r>
              <a:rPr lang="en-US" dirty="0">
                <a:solidFill>
                  <a:srgbClr val="333333"/>
                </a:solidFill>
                <a:latin typeface="Simplified Arabic"/>
                <a:ea typeface="Calibri"/>
                <a:cs typeface="Arial"/>
              </a:rPr>
              <a:t>.</a:t>
            </a:r>
            <a:br>
              <a:rPr lang="en-US" dirty="0">
                <a:solidFill>
                  <a:srgbClr val="333333"/>
                </a:solidFill>
                <a:latin typeface="Simplified Arabic"/>
                <a:ea typeface="Calibri"/>
                <a:cs typeface="Arial"/>
              </a:rPr>
            </a:br>
            <a:r>
              <a:rPr lang="ar-AE" b="1" dirty="0">
                <a:solidFill>
                  <a:srgbClr val="333333"/>
                </a:solidFill>
                <a:ea typeface="Calibri"/>
                <a:cs typeface="Simplified Arabic"/>
              </a:rPr>
              <a:t>ب-</a:t>
            </a:r>
            <a:r>
              <a:rPr lang="ar-AE" dirty="0">
                <a:solidFill>
                  <a:srgbClr val="333333"/>
                </a:solidFill>
                <a:ea typeface="Calibri"/>
                <a:cs typeface="Simplified Arabic"/>
              </a:rPr>
              <a:t> </a:t>
            </a:r>
            <a:r>
              <a:rPr lang="ar-SA" dirty="0">
                <a:solidFill>
                  <a:srgbClr val="333333"/>
                </a:solidFill>
                <a:ea typeface="Calibri"/>
                <a:cs typeface="Simplified Arabic"/>
              </a:rPr>
              <a:t>وجود انكسار مفاجئ يعترض مجرى النهر حيث تسقط المياه في هذا الوادي الانكساري مثل شلالات فكتوريا على نهر الزمبيزي.                                                    </a:t>
            </a:r>
            <a:r>
              <a:rPr lang="ar-AE" dirty="0">
                <a:solidFill>
                  <a:srgbClr val="FFFFFF"/>
                </a:solidFill>
                <a:ea typeface="Calibri"/>
                <a:cs typeface="Simplified Arabic"/>
              </a:rPr>
              <a:t>.</a:t>
            </a:r>
            <a:r>
              <a:rPr lang="en-US" dirty="0">
                <a:solidFill>
                  <a:srgbClr val="333333"/>
                </a:solidFill>
                <a:latin typeface="Simplified Arabic"/>
                <a:ea typeface="Calibri"/>
                <a:cs typeface="Arial"/>
              </a:rPr>
              <a:t/>
            </a:r>
            <a:br>
              <a:rPr lang="en-US" dirty="0">
                <a:solidFill>
                  <a:srgbClr val="333333"/>
                </a:solidFill>
                <a:latin typeface="Simplified Arabic"/>
                <a:ea typeface="Calibri"/>
                <a:cs typeface="Arial"/>
              </a:rPr>
            </a:br>
            <a:r>
              <a:rPr lang="ar-AE" b="1" dirty="0">
                <a:solidFill>
                  <a:srgbClr val="333333"/>
                </a:solidFill>
                <a:ea typeface="Calibri"/>
                <a:cs typeface="Simplified Arabic"/>
              </a:rPr>
              <a:t>ج-</a:t>
            </a:r>
            <a:r>
              <a:rPr lang="ar-AE" dirty="0">
                <a:solidFill>
                  <a:srgbClr val="333333"/>
                </a:solidFill>
                <a:ea typeface="Calibri"/>
                <a:cs typeface="Simplified Arabic"/>
              </a:rPr>
              <a:t> </a:t>
            </a:r>
            <a:r>
              <a:rPr lang="ar-SA" dirty="0">
                <a:solidFill>
                  <a:srgbClr val="333333"/>
                </a:solidFill>
                <a:ea typeface="Calibri"/>
                <a:cs typeface="Simplified Arabic"/>
              </a:rPr>
              <a:t>عندما ينحدر مجرى النهر من جهة مرتفعة إلى أخرى منخفضة , كأن ينحدر من فوق هضبة بحافات حادة واضحة المعالم باتجاه مناطق سهلية مثل : الهضبة الأفريقية حيث منحدر نهر الكونغو من حافتها من علو ( 360م )حيث يوجد حوالي 32 مسقط مائي مكونة شلالات ليفنغستون</a:t>
            </a:r>
            <a:r>
              <a:rPr lang="en-US" dirty="0">
                <a:solidFill>
                  <a:srgbClr val="333333"/>
                </a:solidFill>
                <a:latin typeface="Simplified Arabic"/>
                <a:ea typeface="Calibri"/>
                <a:cs typeface="Arial"/>
              </a:rPr>
              <a:t>.</a:t>
            </a:r>
            <a:endParaRPr lang="en-US" sz="1400" dirty="0">
              <a:ea typeface="Calibri"/>
              <a:cs typeface="Arial"/>
            </a:endParaRPr>
          </a:p>
        </p:txBody>
      </p:sp>
    </p:spTree>
    <p:extLst>
      <p:ext uri="{BB962C8B-B14F-4D97-AF65-F5344CB8AC3E}">
        <p14:creationId xmlns:p14="http://schemas.microsoft.com/office/powerpoint/2010/main" val="2491047857"/>
      </p:ext>
    </p:extLst>
  </p:cSld>
  <p:clrMapOvr>
    <a:masterClrMapping/>
  </p:clrMapOvr>
  <p:transition spd="slow" advClick="0" advTm="2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C:\Users\Al majd\Downloads\تنزيل.png"/>
          <p:cNvPicPr/>
          <p:nvPr/>
        </p:nvPicPr>
        <p:blipFill rotWithShape="1">
          <a:blip r:embed="rId2">
            <a:extLst>
              <a:ext uri="{28A0092B-C50C-407E-A947-70E740481C1C}">
                <a14:useLocalDpi xmlns:a14="http://schemas.microsoft.com/office/drawing/2010/main" val="0"/>
              </a:ext>
            </a:extLst>
          </a:blip>
          <a:srcRect r="17906" b="20576"/>
          <a:stretch/>
        </p:blipFill>
        <p:spPr bwMode="auto">
          <a:xfrm>
            <a:off x="1403648" y="1556792"/>
            <a:ext cx="6725688" cy="4824536"/>
          </a:xfrm>
          <a:prstGeom prst="rect">
            <a:avLst/>
          </a:prstGeom>
          <a:noFill/>
          <a:ln>
            <a:noFill/>
          </a:ln>
          <a:extLst>
            <a:ext uri="{53640926-AAD7-44D8-BBD7-CCE9431645EC}">
              <a14:shadowObscured xmlns:a14="http://schemas.microsoft.com/office/drawing/2010/main"/>
            </a:ext>
          </a:extLst>
        </p:spPr>
      </p:pic>
      <p:sp>
        <p:nvSpPr>
          <p:cNvPr id="4" name="مربع نص 3"/>
          <p:cNvSpPr txBox="1"/>
          <p:nvPr/>
        </p:nvSpPr>
        <p:spPr>
          <a:xfrm>
            <a:off x="2267744" y="1202657"/>
            <a:ext cx="3672408" cy="369332"/>
          </a:xfrm>
          <a:prstGeom prst="rect">
            <a:avLst/>
          </a:prstGeom>
          <a:noFill/>
        </p:spPr>
        <p:txBody>
          <a:bodyPr wrap="square" rtlCol="1">
            <a:spAutoFit/>
          </a:bodyPr>
          <a:lstStyle/>
          <a:p>
            <a:r>
              <a:rPr lang="ar-IQ" dirty="0" smtClean="0"/>
              <a:t>شكل يوضح كيفية تكون الشلالات</a:t>
            </a:r>
            <a:endParaRPr lang="ar-IQ" dirty="0"/>
          </a:p>
        </p:txBody>
      </p:sp>
    </p:spTree>
    <p:extLst>
      <p:ext uri="{BB962C8B-B14F-4D97-AF65-F5344CB8AC3E}">
        <p14:creationId xmlns:p14="http://schemas.microsoft.com/office/powerpoint/2010/main" val="1436146136"/>
      </p:ext>
    </p:extLst>
  </p:cSld>
  <p:clrMapOvr>
    <a:masterClrMapping/>
  </p:clrMapOvr>
  <p:transition spd="slow" advClick="0" advTm="2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4514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7150" algn="r"/>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مستطيل 2"/>
          <p:cNvSpPr/>
          <p:nvPr/>
        </p:nvSpPr>
        <p:spPr>
          <a:xfrm>
            <a:off x="395536" y="404664"/>
            <a:ext cx="8424936" cy="5401479"/>
          </a:xfrm>
          <a:prstGeom prst="rect">
            <a:avLst/>
          </a:prstGeom>
        </p:spPr>
        <p:txBody>
          <a:bodyPr wrap="square">
            <a:spAutoFit/>
          </a:bodyPr>
          <a:lstStyle/>
          <a:p>
            <a:pPr lvl="0" algn="just" defTabSz="457200">
              <a:lnSpc>
                <a:spcPct val="115000"/>
              </a:lnSpc>
              <a:tabLst>
                <a:tab pos="57150" algn="r"/>
              </a:tabLst>
            </a:pPr>
            <a:r>
              <a:rPr lang="ar-IQ" sz="2000" b="1" dirty="0" smtClean="0">
                <a:latin typeface="Calibri" panose="020F0502020204030204" pitchFamily="34" charset="0"/>
                <a:ea typeface="Calibri" panose="020F0502020204030204" pitchFamily="34" charset="0"/>
                <a:cs typeface="Simplified Arabic" panose="02020603050405020304" pitchFamily="18" charset="-78"/>
              </a:rPr>
              <a:t>2-</a:t>
            </a:r>
            <a:r>
              <a:rPr lang="ar-AE" sz="2000" b="1" dirty="0" smtClean="0">
                <a:solidFill>
                  <a:srgbClr val="00B050"/>
                </a:solidFill>
                <a:latin typeface="Calibri" panose="020F0502020204030204" pitchFamily="34" charset="0"/>
                <a:ea typeface="Calibri" panose="020F0502020204030204" pitchFamily="34" charset="0"/>
                <a:cs typeface="Simplified Arabic" panose="02020603050405020304" pitchFamily="18" charset="-78"/>
              </a:rPr>
              <a:t>الجنادل</a:t>
            </a:r>
            <a:r>
              <a:rPr lang="ar-AE" sz="2000" b="1" dirty="0" smtClean="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ru-RU" sz="2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Cataracts</a:t>
            </a:r>
            <a:r>
              <a:rPr lang="ar-AE" sz="20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AE"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وتنشأ بسبب اختلاف في طبيعة الصخور التي يتركب منها قاع المجرى النهري . فالصخور الصلبة تقاوم عملية النحت بجميع صوره بينما تتآكل الصخور اللينة ، ومن ثم تبقى الصخور الصلبة بارزة مما يضطر النهر إلى المرور فوقها أو من حولها فتبقى بارزة أو قريبة من السطح. وهي تشكل خطورة واضحة على الملاحة النهرية مثل الجنادل التي تعترض نهر النيل بين أسوان والخرطوم حيث قام النهر بتعميق مجراه في الصخر الرملي حتى وصل إلى القاعدة الإفريقية الصلبة المكونة من صخور الجرانيت</a:t>
            </a:r>
            <a:r>
              <a:rPr lang="ar-AE"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988" y="2388072"/>
            <a:ext cx="3794094" cy="3777232"/>
          </a:xfrm>
          <a:prstGeom prst="rect">
            <a:avLst/>
          </a:prstGeom>
        </p:spPr>
      </p:pic>
    </p:spTree>
    <p:extLst>
      <p:ext uri="{BB962C8B-B14F-4D97-AF65-F5344CB8AC3E}">
        <p14:creationId xmlns:p14="http://schemas.microsoft.com/office/powerpoint/2010/main" val="1225564704"/>
      </p:ext>
    </p:extLst>
  </p:cSld>
  <p:clrMapOvr>
    <a:masterClrMapping/>
  </p:clrMapOvr>
  <p:transition spd="slow" advClick="0" advTm="2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84976" cy="6247864"/>
          </a:xfrm>
          <a:prstGeom prst="rect">
            <a:avLst/>
          </a:prstGeom>
        </p:spPr>
        <p:txBody>
          <a:bodyPr wrap="square">
            <a:spAutoFit/>
          </a:bodyPr>
          <a:lstStyle/>
          <a:p>
            <a:pPr lvl="0" defTabSz="457200"/>
            <a:r>
              <a:rPr lang="ar-IQ" sz="2000" b="1" dirty="0" smtClean="0">
                <a:latin typeface="Trebuchet MS"/>
                <a:ea typeface="Calibri" panose="020F0502020204030204" pitchFamily="34" charset="0"/>
                <a:cs typeface="Simplified Arabic" panose="02020603050405020304" pitchFamily="18" charset="-78"/>
              </a:rPr>
              <a:t>3-</a:t>
            </a:r>
            <a:r>
              <a:rPr lang="ar-AE" sz="2000" b="1" dirty="0" smtClean="0">
                <a:solidFill>
                  <a:srgbClr val="00B050"/>
                </a:solidFill>
                <a:latin typeface="Trebuchet MS"/>
                <a:ea typeface="Calibri" panose="020F0502020204030204" pitchFamily="34" charset="0"/>
                <a:cs typeface="Simplified Arabic" panose="02020603050405020304" pitchFamily="18" charset="-78"/>
              </a:rPr>
              <a:t>الخوانق</a:t>
            </a:r>
            <a:r>
              <a:rPr lang="ar-AE" sz="2000" b="1" dirty="0" smtClean="0">
                <a:solidFill>
                  <a:srgbClr val="C00000"/>
                </a:solidFill>
                <a:latin typeface="Trebuchet MS"/>
                <a:ea typeface="Calibri" panose="020F0502020204030204" pitchFamily="34" charset="0"/>
                <a:cs typeface="Simplified Arabic" panose="02020603050405020304" pitchFamily="18" charset="-78"/>
              </a:rPr>
              <a:t> </a:t>
            </a:r>
            <a:r>
              <a:rPr lang="ru-RU" sz="2000" b="1" dirty="0">
                <a:solidFill>
                  <a:srgbClr val="FF0000"/>
                </a:solidFill>
                <a:latin typeface="Simplified Arabic" panose="02020603050405020304" pitchFamily="18" charset="-78"/>
                <a:ea typeface="Calibri" panose="020F0502020204030204" pitchFamily="34" charset="0"/>
              </a:rPr>
              <a:t>Canyons</a:t>
            </a:r>
            <a:r>
              <a:rPr lang="ar-AE" sz="2000" b="1" dirty="0">
                <a:solidFill>
                  <a:srgbClr val="002060"/>
                </a:solidFill>
                <a:latin typeface="Trebuchet MS"/>
                <a:ea typeface="Calibri" panose="020F0502020204030204" pitchFamily="34" charset="0"/>
                <a:cs typeface="Simplified Arabic" panose="02020603050405020304" pitchFamily="18" charset="-78"/>
              </a:rPr>
              <a:t>: </a:t>
            </a:r>
            <a:r>
              <a:rPr lang="ar-AE" sz="2000" dirty="0">
                <a:solidFill>
                  <a:srgbClr val="002060"/>
                </a:solidFill>
                <a:latin typeface="Trebuchet MS"/>
                <a:ea typeface="Calibri" panose="020F0502020204030204" pitchFamily="34" charset="0"/>
                <a:cs typeface="Simplified Arabic" panose="02020603050405020304" pitchFamily="18" charset="-78"/>
              </a:rPr>
              <a:t>الخانق هو جزء من مجرى النهر يتميز بشدة انحدار الجوانب , وعمقه بالنسبة لاتساعه، ويتكون الخانق النهري حين يتغلب الحت الرأسي على الحت الجانبي وينشأ عادة في الصخور الصلبة حيث تبقى جوانبها قائمة شديدة الانحدار دون أن تنهار ومعظم المجارى العليا هي بمثابة خوانق . ومن أشهر الخوانق خانق كولورادو في الولايات المتحدة الأمريكية حيث يبلغ طوله ما يقارب</a:t>
            </a:r>
            <a:r>
              <a:rPr lang="ar-IQ" sz="2000" dirty="0">
                <a:solidFill>
                  <a:srgbClr val="002060"/>
                </a:solidFill>
                <a:latin typeface="Trebuchet MS"/>
                <a:ea typeface="Calibri" panose="020F0502020204030204" pitchFamily="34" charset="0"/>
                <a:cs typeface="Simplified Arabic" panose="02020603050405020304" pitchFamily="18" charset="-78"/>
              </a:rPr>
              <a:t>         </a:t>
            </a:r>
            <a:r>
              <a:rPr lang="ar-AE" sz="2000" dirty="0">
                <a:solidFill>
                  <a:srgbClr val="002060"/>
                </a:solidFill>
                <a:latin typeface="Trebuchet MS"/>
                <a:ea typeface="Calibri" panose="020F0502020204030204" pitchFamily="34" charset="0"/>
                <a:cs typeface="Simplified Arabic" panose="02020603050405020304" pitchFamily="18" charset="-78"/>
              </a:rPr>
              <a:t> ( 5000م ) وعمقه(1600-200م) ويسمى بواد الهلاك أو واد الموت.حيث شق طريقه في طبقات صخرية أفقية حتى وصل إلى الصخور النارية التي تنتمي إلى حقبة ما قبل الكامبري</a:t>
            </a:r>
            <a:r>
              <a:rPr lang="ar-AE" sz="2000" dirty="0" smtClean="0">
                <a:solidFill>
                  <a:srgbClr val="002060"/>
                </a:solidFill>
                <a:latin typeface="Trebuchet MS"/>
                <a:ea typeface="Calibri" panose="020F0502020204030204" pitchFamily="34" charset="0"/>
                <a:cs typeface="Simplified Arabic" panose="02020603050405020304" pitchFamily="18" charset="-78"/>
              </a:rPr>
              <a:t>.</a:t>
            </a:r>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p:txBody>
      </p:sp>
      <p:pic>
        <p:nvPicPr>
          <p:cNvPr id="4" name="صورة 3" descr="C:\Users\Al majd\Downloads\maxresdefault (1).jpg"/>
          <p:cNvPicPr/>
          <p:nvPr/>
        </p:nvPicPr>
        <p:blipFill rotWithShape="1">
          <a:blip r:embed="rId2">
            <a:extLst>
              <a:ext uri="{28A0092B-C50C-407E-A947-70E740481C1C}">
                <a14:useLocalDpi xmlns:a14="http://schemas.microsoft.com/office/drawing/2010/main" val="0"/>
              </a:ext>
            </a:extLst>
          </a:blip>
          <a:srcRect l="18060" t="-6101" r="33896"/>
          <a:stretch/>
        </p:blipFill>
        <p:spPr bwMode="auto">
          <a:xfrm>
            <a:off x="2915816" y="2151683"/>
            <a:ext cx="4325062" cy="394161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24428718"/>
      </p:ext>
    </p:extLst>
  </p:cSld>
  <p:clrMapOvr>
    <a:masterClrMapping/>
  </p:clrMapOvr>
  <p:transition spd="slow" advClick="0" advTm="2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548680"/>
            <a:ext cx="7488832" cy="4672818"/>
          </a:xfrm>
          <a:prstGeom prst="rect">
            <a:avLst/>
          </a:prstGeom>
        </p:spPr>
        <p:txBody>
          <a:bodyPr wrap="square">
            <a:spAutoFit/>
          </a:bodyPr>
          <a:lstStyle/>
          <a:p>
            <a:pPr lvl="0"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marL="342900" lvl="0" indent="-342900" defTabSz="457200">
              <a:lnSpc>
                <a:spcPct val="115000"/>
              </a:lnSpc>
              <a:buFont typeface="+mj-lt"/>
              <a:buAutoNum type="arabicPeriod"/>
              <a:tabLst>
                <a:tab pos="57150" algn="r"/>
              </a:tabLst>
            </a:pPr>
            <a:endParaRPr lang="en-US" sz="20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5" name="Rectangle 3"/>
          <p:cNvSpPr>
            <a:spLocks noChangeArrowheads="1"/>
          </p:cNvSpPr>
          <p:nvPr/>
        </p:nvSpPr>
        <p:spPr bwMode="auto">
          <a:xfrm>
            <a:off x="0" y="300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7150" algn="r"/>
                <a:tab pos="211138" algn="r"/>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مربع نص 5"/>
          <p:cNvSpPr txBox="1"/>
          <p:nvPr/>
        </p:nvSpPr>
        <p:spPr>
          <a:xfrm>
            <a:off x="2699792" y="980728"/>
            <a:ext cx="2880320" cy="369332"/>
          </a:xfrm>
          <a:prstGeom prst="rect">
            <a:avLst/>
          </a:prstGeom>
          <a:noFill/>
        </p:spPr>
        <p:txBody>
          <a:bodyPr wrap="square" rtlCol="1">
            <a:spAutoFit/>
          </a:bodyPr>
          <a:lstStyle/>
          <a:p>
            <a:endParaRPr lang="ar-IQ"/>
          </a:p>
        </p:txBody>
      </p:sp>
      <p:sp>
        <p:nvSpPr>
          <p:cNvPr id="4" name="مستطيل 3"/>
          <p:cNvSpPr/>
          <p:nvPr/>
        </p:nvSpPr>
        <p:spPr>
          <a:xfrm>
            <a:off x="251520" y="123103"/>
            <a:ext cx="8784975" cy="5755422"/>
          </a:xfrm>
          <a:prstGeom prst="rect">
            <a:avLst/>
          </a:prstGeom>
        </p:spPr>
        <p:txBody>
          <a:bodyPr wrap="square">
            <a:spAutoFit/>
          </a:bodyPr>
          <a:lstStyle/>
          <a:p>
            <a:pPr lvl="0" algn="just" defTabSz="457200">
              <a:lnSpc>
                <a:spcPct val="115000"/>
              </a:lnSpc>
              <a:tabLst>
                <a:tab pos="57150" algn="r"/>
              </a:tabLst>
            </a:pPr>
            <a:r>
              <a:rPr lang="ar-IQ" sz="2000" b="1" dirty="0" smtClean="0">
                <a:latin typeface="Calibri" panose="020F0502020204030204" pitchFamily="34" charset="0"/>
                <a:ea typeface="Calibri" panose="020F0502020204030204" pitchFamily="34" charset="0"/>
                <a:cs typeface="Simplified Arabic" panose="02020603050405020304" pitchFamily="18" charset="-78"/>
              </a:rPr>
              <a:t>4-</a:t>
            </a:r>
            <a:r>
              <a:rPr lang="ar-AE" sz="2000" b="1" dirty="0" smtClean="0">
                <a:solidFill>
                  <a:srgbClr val="00B050"/>
                </a:solidFill>
                <a:latin typeface="Calibri" panose="020F0502020204030204" pitchFamily="34" charset="0"/>
                <a:ea typeface="Calibri" panose="020F0502020204030204" pitchFamily="34" charset="0"/>
                <a:cs typeface="Simplified Arabic" panose="02020603050405020304" pitchFamily="18" charset="-78"/>
              </a:rPr>
              <a:t>البحيرات</a:t>
            </a:r>
            <a:r>
              <a:rPr lang="ar-AE" sz="2000" b="1" dirty="0" smtClean="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ar-AE" sz="2000" b="1" dirty="0">
                <a:solidFill>
                  <a:srgbClr val="00B050"/>
                </a:solidFill>
                <a:latin typeface="Calibri" panose="020F0502020204030204" pitchFamily="34" charset="0"/>
                <a:ea typeface="Calibri" panose="020F0502020204030204" pitchFamily="34" charset="0"/>
                <a:cs typeface="Simplified Arabic" panose="02020603050405020304" pitchFamily="18" charset="-78"/>
              </a:rPr>
              <a:t>الهلالية</a:t>
            </a:r>
            <a:r>
              <a:rPr lang="ar-AE"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ru-RU" sz="2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OX-Bows</a:t>
            </a:r>
            <a:r>
              <a:rPr lang="ru-RU" sz="2000" b="1" dirty="0">
                <a:solidFill>
                  <a:srgbClr val="C00000"/>
                </a:solidFill>
                <a:latin typeface="Simplified Arabic" panose="02020603050405020304" pitchFamily="18" charset="-78"/>
                <a:ea typeface="Calibri" panose="020F0502020204030204" pitchFamily="34" charset="0"/>
                <a:cs typeface="Arial" panose="020B0604020202020204" pitchFamily="34" charset="0"/>
              </a:rPr>
              <a:t> </a:t>
            </a:r>
            <a:r>
              <a:rPr lang="ar-IQ"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ar-AE"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ar-IQ"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و</a:t>
            </a:r>
            <a:r>
              <a:rPr lang="ar-AE" sz="2000" b="1" dirty="0">
                <a:solidFill>
                  <a:srgbClr val="00B050"/>
                </a:solidFill>
                <a:latin typeface="Calibri" panose="020F0502020204030204" pitchFamily="34" charset="0"/>
                <a:ea typeface="Calibri" panose="020F0502020204030204" pitchFamily="34" charset="0"/>
                <a:cs typeface="Simplified Arabic" panose="02020603050405020304" pitchFamily="18" charset="-78"/>
              </a:rPr>
              <a:t>الالتواءات</a:t>
            </a:r>
            <a:r>
              <a:rPr lang="ar-AE"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ar-AE" sz="2000" b="1" dirty="0">
                <a:solidFill>
                  <a:srgbClr val="00B050"/>
                </a:solidFill>
                <a:latin typeface="Calibri" panose="020F0502020204030204" pitchFamily="34" charset="0"/>
                <a:ea typeface="Calibri" panose="020F0502020204030204" pitchFamily="34" charset="0"/>
                <a:cs typeface="Simplified Arabic" panose="02020603050405020304" pitchFamily="18" charset="-78"/>
              </a:rPr>
              <a:t>النهرية</a:t>
            </a:r>
            <a:r>
              <a:rPr lang="ar-AE" sz="2000" b="1" dirty="0">
                <a:solidFill>
                  <a:srgbClr val="C00000"/>
                </a:solidFill>
                <a:latin typeface="Calibri" panose="020F0502020204030204" pitchFamily="34" charset="0"/>
                <a:ea typeface="Calibri" panose="020F0502020204030204" pitchFamily="34" charset="0"/>
                <a:cs typeface="Simplified Arabic" panose="02020603050405020304" pitchFamily="18" charset="-78"/>
              </a:rPr>
              <a:t> </a:t>
            </a:r>
            <a:r>
              <a:rPr lang="en-US" sz="2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Meanders</a:t>
            </a:r>
            <a:r>
              <a:rPr lang="ar-AE" sz="20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ar-AE"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تتكون في المجرى الأسفل من الحوض النهري حيث تضعف سرعة النهر ويزداد الحت الجانبي حيث يبدأ النهر بالترنح. حيث تنحت المياه في الجانب المواجه لها بفعل الاصطدام بينما ترسب المفتتات على الجانب المقابل مما يؤدي في النهاية إلى حدوث الالتواءات وبتطور الحاله يزداد الالتواء الى ان يتصل النهر على شكل مستقيم تاركا الالتواء على شكل بحيرات هلالية مستقلة</a:t>
            </a:r>
            <a:r>
              <a:rPr lang="ar-AE"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p:txBody>
      </p:sp>
      <p:pic>
        <p:nvPicPr>
          <p:cNvPr id="7" name="صورة 6" descr="C:\Users\Al majd\Downloads\Planform-characteristics-of-a-meandering-river-The-inflection-points-represent-the.png"/>
          <p:cNvPicPr/>
          <p:nvPr/>
        </p:nvPicPr>
        <p:blipFill>
          <a:blip r:embed="rId2">
            <a:extLst>
              <a:ext uri="{28A0092B-C50C-407E-A947-70E740481C1C}">
                <a14:useLocalDpi xmlns:a14="http://schemas.microsoft.com/office/drawing/2010/main" val="0"/>
              </a:ext>
            </a:extLst>
          </a:blip>
          <a:srcRect/>
          <a:stretch>
            <a:fillRect/>
          </a:stretch>
        </p:blipFill>
        <p:spPr bwMode="auto">
          <a:xfrm>
            <a:off x="1239894" y="2276872"/>
            <a:ext cx="7096259" cy="3464417"/>
          </a:xfrm>
          <a:prstGeom prst="rect">
            <a:avLst/>
          </a:prstGeom>
          <a:noFill/>
          <a:ln>
            <a:noFill/>
          </a:ln>
        </p:spPr>
      </p:pic>
    </p:spTree>
    <p:extLst>
      <p:ext uri="{BB962C8B-B14F-4D97-AF65-F5344CB8AC3E}">
        <p14:creationId xmlns:p14="http://schemas.microsoft.com/office/powerpoint/2010/main" val="3805538224"/>
      </p:ext>
    </p:extLst>
  </p:cSld>
  <p:clrMapOvr>
    <a:masterClrMapping/>
  </p:clrMapOvr>
  <p:transition spd="slow" advClick="0" advTm="2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316416" cy="5940088"/>
          </a:xfrm>
          <a:prstGeom prst="rect">
            <a:avLst/>
          </a:prstGeom>
        </p:spPr>
        <p:txBody>
          <a:bodyPr wrap="square">
            <a:spAutoFit/>
          </a:bodyPr>
          <a:lstStyle/>
          <a:p>
            <a:pPr lvl="0" defTabSz="457200"/>
            <a:r>
              <a:rPr lang="ar-IQ" sz="2000" b="1" dirty="0" smtClean="0">
                <a:latin typeface="Trebuchet MS"/>
                <a:ea typeface="Calibri" panose="020F0502020204030204" pitchFamily="34" charset="0"/>
                <a:cs typeface="Simplified Arabic" panose="02020603050405020304" pitchFamily="18" charset="-78"/>
              </a:rPr>
              <a:t>5-</a:t>
            </a:r>
            <a:r>
              <a:rPr lang="ar-EG" sz="2000" b="1" dirty="0" smtClean="0">
                <a:solidFill>
                  <a:srgbClr val="00B050"/>
                </a:solidFill>
                <a:latin typeface="Trebuchet MS"/>
                <a:ea typeface="Calibri" panose="020F0502020204030204" pitchFamily="34" charset="0"/>
                <a:cs typeface="Simplified Arabic" panose="02020603050405020304" pitchFamily="18" charset="-78"/>
              </a:rPr>
              <a:t>السهل</a:t>
            </a:r>
            <a:r>
              <a:rPr lang="ar-EG" sz="2000" b="1" dirty="0" smtClean="0">
                <a:solidFill>
                  <a:srgbClr val="C00000"/>
                </a:solidFill>
                <a:latin typeface="Trebuchet MS"/>
                <a:ea typeface="Calibri" panose="020F0502020204030204" pitchFamily="34" charset="0"/>
                <a:cs typeface="Simplified Arabic" panose="02020603050405020304" pitchFamily="18" charset="-78"/>
              </a:rPr>
              <a:t> </a:t>
            </a:r>
            <a:r>
              <a:rPr lang="ar-EG" sz="2000" b="1" dirty="0">
                <a:solidFill>
                  <a:srgbClr val="00B050"/>
                </a:solidFill>
                <a:latin typeface="Trebuchet MS"/>
                <a:ea typeface="Calibri" panose="020F0502020204030204" pitchFamily="34" charset="0"/>
                <a:cs typeface="Simplified Arabic" panose="02020603050405020304" pitchFamily="18" charset="-78"/>
              </a:rPr>
              <a:t>الفيضي</a:t>
            </a:r>
            <a:r>
              <a:rPr lang="en-US" sz="2000" b="1" dirty="0">
                <a:solidFill>
                  <a:srgbClr val="00B050"/>
                </a:solidFill>
                <a:latin typeface="Simplified Arabic" panose="02020603050405020304" pitchFamily="18" charset="-78"/>
                <a:ea typeface="Calibri" panose="020F0502020204030204" pitchFamily="34" charset="0"/>
              </a:rPr>
              <a:t> </a:t>
            </a:r>
            <a:r>
              <a:rPr lang="en-US" sz="2000" b="1" dirty="0">
                <a:solidFill>
                  <a:srgbClr val="FF0000"/>
                </a:solidFill>
                <a:latin typeface="Simplified Arabic" panose="02020603050405020304" pitchFamily="18" charset="-78"/>
                <a:ea typeface="Calibri" panose="020F0502020204030204" pitchFamily="34" charset="0"/>
              </a:rPr>
              <a:t>Flood plain </a:t>
            </a:r>
            <a:r>
              <a:rPr lang="ar-EG" sz="2000" b="1" dirty="0">
                <a:solidFill>
                  <a:srgbClr val="002060"/>
                </a:solidFill>
                <a:latin typeface="Trebuchet MS"/>
                <a:ea typeface="Calibri" panose="020F0502020204030204" pitchFamily="34" charset="0"/>
                <a:cs typeface="Simplified Arabic" panose="02020603050405020304" pitchFamily="18" charset="-78"/>
              </a:rPr>
              <a:t>:</a:t>
            </a:r>
            <a:r>
              <a:rPr lang="ar-EG" sz="2000" dirty="0">
                <a:solidFill>
                  <a:srgbClr val="002060"/>
                </a:solidFill>
                <a:latin typeface="Trebuchet MS"/>
                <a:ea typeface="Calibri" panose="020F0502020204030204" pitchFamily="34" charset="0"/>
                <a:cs typeface="Simplified Arabic" panose="02020603050405020304" pitchFamily="18" charset="-78"/>
              </a:rPr>
              <a:t> وهي تلك السهول التي تتكون عندما تفيض مياه الأنهار علي جوانبها بمرور الزمن ويغلب علي هذه السهول الانحدارات البسيطة وتكون اراضي خصبة</a:t>
            </a:r>
            <a:r>
              <a:rPr lang="ar-EG" sz="2000" dirty="0" smtClean="0">
                <a:solidFill>
                  <a:srgbClr val="002060"/>
                </a:solidFill>
                <a:latin typeface="Trebuchet MS"/>
                <a:ea typeface="Calibri" panose="020F0502020204030204" pitchFamily="34" charset="0"/>
                <a:cs typeface="Simplified Arabic" panose="02020603050405020304" pitchFamily="18" charset="-78"/>
              </a:rPr>
              <a:t>.</a:t>
            </a:r>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smtClean="0">
              <a:solidFill>
                <a:srgbClr val="002060"/>
              </a:solidFill>
              <a:latin typeface="Trebuchet MS"/>
              <a:ea typeface="Calibri" panose="020F0502020204030204" pitchFamily="34" charset="0"/>
              <a:cs typeface="Simplified Arabic" panose="02020603050405020304" pitchFamily="18" charset="-78"/>
            </a:endParaRPr>
          </a:p>
          <a:p>
            <a:pPr lvl="0" defTabSz="457200"/>
            <a:endParaRPr lang="ar-IQ" sz="2000" dirty="0">
              <a:solidFill>
                <a:srgbClr val="002060"/>
              </a:solidFill>
              <a:latin typeface="Trebuchet MS"/>
              <a:ea typeface="Calibri" panose="020F0502020204030204" pitchFamily="34" charset="0"/>
              <a:cs typeface="Simplified Arabic" panose="02020603050405020304" pitchFamily="18" charset="-78"/>
            </a:endParaRPr>
          </a:p>
        </p:txBody>
      </p:sp>
      <p:pic>
        <p:nvPicPr>
          <p:cNvPr id="4" name="صورة 3" descr="C:\Users\Al majd\Downloads\images.jpg"/>
          <p:cNvPicPr/>
          <p:nvPr/>
        </p:nvPicPr>
        <p:blipFill rotWithShape="1">
          <a:blip r:embed="rId2">
            <a:extLst>
              <a:ext uri="{28A0092B-C50C-407E-A947-70E740481C1C}">
                <a14:useLocalDpi xmlns:a14="http://schemas.microsoft.com/office/drawing/2010/main" val="0"/>
              </a:ext>
            </a:extLst>
          </a:blip>
          <a:srcRect l="7812" t="6046" r="40938" b="13954"/>
          <a:stretch/>
        </p:blipFill>
        <p:spPr bwMode="auto">
          <a:xfrm>
            <a:off x="2555776" y="1628800"/>
            <a:ext cx="5007601" cy="370079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76698318"/>
      </p:ext>
    </p:extLst>
  </p:cSld>
  <p:clrMapOvr>
    <a:masterClrMapping/>
  </p:clrMapOvr>
  <p:transition spd="slow" advClick="0" advTm="2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71800" y="476672"/>
            <a:ext cx="3600400" cy="4093428"/>
          </a:xfrm>
          <a:prstGeom prst="rect">
            <a:avLst/>
          </a:prstGeom>
        </p:spPr>
        <p:txBody>
          <a:bodyPr wrap="square">
            <a:spAutoFit/>
          </a:bodyPr>
          <a:lstStyle/>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en-US" sz="2000" dirty="0">
              <a:solidFill>
                <a:srgbClr val="002060"/>
              </a:solidFill>
              <a:cs typeface="Simplified Arabic"/>
            </a:endParaRPr>
          </a:p>
          <a:p>
            <a:endParaRPr lang="en-US" sz="2000" dirty="0" smtClean="0">
              <a:solidFill>
                <a:srgbClr val="002060"/>
              </a:solidFill>
              <a:cs typeface="Simplified Arabic"/>
            </a:endParaRPr>
          </a:p>
          <a:p>
            <a:endParaRPr lang="ar-IQ" sz="2000" dirty="0">
              <a:solidFill>
                <a:srgbClr val="002060"/>
              </a:solidFill>
            </a:endParaRPr>
          </a:p>
        </p:txBody>
      </p:sp>
      <p:sp>
        <p:nvSpPr>
          <p:cNvPr id="2" name="مستطيل 1"/>
          <p:cNvSpPr/>
          <p:nvPr/>
        </p:nvSpPr>
        <p:spPr>
          <a:xfrm>
            <a:off x="395536" y="188640"/>
            <a:ext cx="8208912" cy="6109365"/>
          </a:xfrm>
          <a:prstGeom prst="rect">
            <a:avLst/>
          </a:prstGeom>
        </p:spPr>
        <p:txBody>
          <a:bodyPr wrap="square">
            <a:spAutoFit/>
          </a:bodyPr>
          <a:lstStyle/>
          <a:p>
            <a:pPr lvl="0" algn="just" defTabSz="457200">
              <a:lnSpc>
                <a:spcPct val="115000"/>
              </a:lnSpc>
              <a:tabLst>
                <a:tab pos="57150" algn="r"/>
              </a:tabLst>
            </a:pPr>
            <a:r>
              <a:rPr lang="ar-IQ" sz="2000" b="1" dirty="0" smtClean="0">
                <a:latin typeface="Simplified Arabic" panose="02020603050405020304" pitchFamily="18" charset="-78"/>
                <a:ea typeface="Calibri" panose="020F0502020204030204" pitchFamily="34" charset="0"/>
                <a:cs typeface="Arial" panose="020B0604020202020204" pitchFamily="34" charset="0"/>
              </a:rPr>
              <a:t>6-</a:t>
            </a:r>
            <a:r>
              <a:rPr lang="ar-EG" sz="2000" b="1" dirty="0" smtClean="0">
                <a:solidFill>
                  <a:srgbClr val="00B050"/>
                </a:solidFill>
                <a:latin typeface="Simplified Arabic" panose="02020603050405020304" pitchFamily="18" charset="-78"/>
                <a:ea typeface="Calibri" panose="020F0502020204030204" pitchFamily="34" charset="0"/>
                <a:cs typeface="Arial" panose="020B0604020202020204" pitchFamily="34" charset="0"/>
              </a:rPr>
              <a:t>المروحة</a:t>
            </a:r>
            <a:r>
              <a:rPr lang="ar-EG" sz="2000" b="1" dirty="0" smtClean="0">
                <a:solidFill>
                  <a:srgbClr val="C00000"/>
                </a:solidFill>
                <a:latin typeface="Simplified Arabic" panose="02020603050405020304" pitchFamily="18" charset="-78"/>
                <a:ea typeface="Calibri" panose="020F0502020204030204" pitchFamily="34" charset="0"/>
                <a:cs typeface="Arial" panose="020B0604020202020204" pitchFamily="34" charset="0"/>
              </a:rPr>
              <a:t> </a:t>
            </a:r>
            <a:r>
              <a:rPr lang="ar-EG" sz="2000" b="1" dirty="0">
                <a:solidFill>
                  <a:srgbClr val="00B050"/>
                </a:solidFill>
                <a:latin typeface="Simplified Arabic" panose="02020603050405020304" pitchFamily="18" charset="-78"/>
                <a:ea typeface="Calibri" panose="020F0502020204030204" pitchFamily="34" charset="0"/>
                <a:cs typeface="Arial" panose="020B0604020202020204" pitchFamily="34" charset="0"/>
              </a:rPr>
              <a:t>الفيضية</a:t>
            </a:r>
            <a:r>
              <a:rPr lang="ar-EG" sz="2000" b="1" dirty="0">
                <a:solidFill>
                  <a:srgbClr val="C00000"/>
                </a:solidFill>
                <a:latin typeface="Simplified Arabic" panose="02020603050405020304" pitchFamily="18" charset="-78"/>
                <a:ea typeface="Calibri" panose="020F0502020204030204" pitchFamily="34" charset="0"/>
                <a:cs typeface="Arial" panose="020B0604020202020204" pitchFamily="34" charset="0"/>
              </a:rPr>
              <a:t> </a:t>
            </a:r>
            <a:r>
              <a:rPr lang="ru-RU" sz="2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Alluvial fan</a:t>
            </a:r>
            <a:r>
              <a:rPr lang="ar-EG" sz="20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ar-EG"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هي راسب على شكل مروحي يتكون عندما تنساب المجاري المائية في الأودية الضيقة شديدة الانحدار، ثم تنبثق فجأة إلى الوديان المنبسطة القاع أو المناطق السهلية، فإنه يحدث تغير في الظروف عند مقدمة الجبل وتترسب على امتداد هذه المقدمة كميات كبيرة من الرواسب على هيئة تراكمات مروحية أو مخروطية الشكل</a:t>
            </a:r>
            <a:r>
              <a:rPr lang="ar-EG"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p:txBody>
      </p:sp>
      <p:pic>
        <p:nvPicPr>
          <p:cNvPr id="6" name="صورة 5" descr="C:\Users\Al majd\Downloads\350px-Alluvial_fan_01.JPG"/>
          <p:cNvPicPr/>
          <p:nvPr/>
        </p:nvPicPr>
        <p:blipFill rotWithShape="1">
          <a:blip r:embed="rId2">
            <a:extLst>
              <a:ext uri="{28A0092B-C50C-407E-A947-70E740481C1C}">
                <a14:useLocalDpi xmlns:a14="http://schemas.microsoft.com/office/drawing/2010/main" val="0"/>
              </a:ext>
            </a:extLst>
          </a:blip>
          <a:srcRect r="26495" b="14250"/>
          <a:stretch/>
        </p:blipFill>
        <p:spPr bwMode="auto">
          <a:xfrm>
            <a:off x="2267744" y="1916832"/>
            <a:ext cx="5304016" cy="41414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9039293"/>
      </p:ext>
    </p:extLst>
  </p:cSld>
  <p:clrMapOvr>
    <a:masterClrMapping/>
  </p:clrMapOvr>
  <p:transition spd="slow" advClick="0" advTm="2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64190" y="476672"/>
            <a:ext cx="8208912" cy="6463308"/>
          </a:xfrm>
          <a:prstGeom prst="rect">
            <a:avLst/>
          </a:prstGeom>
        </p:spPr>
        <p:txBody>
          <a:bodyPr wrap="square">
            <a:spAutoFit/>
          </a:bodyPr>
          <a:lstStyle/>
          <a:p>
            <a:pPr lvl="0" algn="just" defTabSz="457200">
              <a:lnSpc>
                <a:spcPct val="115000"/>
              </a:lnSpc>
              <a:tabLst>
                <a:tab pos="57150" algn="r"/>
              </a:tabLst>
            </a:pPr>
            <a:r>
              <a:rPr lang="ar-IQ" sz="2000" b="1" dirty="0" smtClean="0">
                <a:latin typeface="Calibri" panose="020F0502020204030204" pitchFamily="34" charset="0"/>
                <a:ea typeface="Calibri" panose="020F0502020204030204" pitchFamily="34" charset="0"/>
                <a:cs typeface="Simplified Arabic" panose="02020603050405020304" pitchFamily="18" charset="-78"/>
              </a:rPr>
              <a:t>7-</a:t>
            </a:r>
            <a:r>
              <a:rPr lang="ar-EG" sz="2000" b="1" dirty="0" smtClean="0">
                <a:solidFill>
                  <a:srgbClr val="00B050"/>
                </a:solidFill>
                <a:latin typeface="Calibri" panose="020F0502020204030204" pitchFamily="34" charset="0"/>
                <a:ea typeface="Calibri" panose="020F0502020204030204" pitchFamily="34" charset="0"/>
                <a:cs typeface="Simplified Arabic" panose="02020603050405020304" pitchFamily="18" charset="-78"/>
              </a:rPr>
              <a:t>الدلتا</a:t>
            </a:r>
            <a:r>
              <a:rPr lang="ar-EG" sz="2000" b="1" dirty="0" smtClean="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ru-RU" sz="20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Delta</a:t>
            </a:r>
            <a:r>
              <a:rPr lang="ru-RU" sz="20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t>
            </a:r>
            <a:r>
              <a:rPr lang="ar-AE" sz="20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ar-AE"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EG"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هي تكوين أرضي مثلثي الشكل عند مصب النهر، والذي قد يكون إما محيطا أو بحرا أو بحيرة أو صحراء. تتكون الدلتا حين يصل النهر إلى مصبه حيث يلقي النهر بما يحمله من مواد عالقة نتيجة اختلاف طبيعة التيار وسرعته في هذه المنطقة مما يؤدي إلى تراكم ترسبات النهر مع الزمن وأخذ اسم دلتا من الحرف الرابع للأبجدية </a:t>
            </a:r>
            <a:r>
              <a:rPr lang="ar-EG"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اليونانية</a:t>
            </a: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ar-IQ" sz="2000"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a:p>
            <a:pPr lvl="0" algn="just" defTabSz="457200">
              <a:lnSpc>
                <a:spcPct val="115000"/>
              </a:lnSpc>
              <a:tabLst>
                <a:tab pos="57150" algn="r"/>
              </a:tabLst>
            </a:pPr>
            <a:endParaRPr lang="en-US" sz="2000" dirty="0">
              <a:solidFill>
                <a:srgbClr val="002060"/>
              </a:solidFill>
              <a:latin typeface="Calibri" panose="020F0502020204030204" pitchFamily="34" charset="0"/>
              <a:ea typeface="Calibri" panose="020F0502020204030204" pitchFamily="34" charset="0"/>
              <a:cs typeface="Simplified Arabic" panose="02020603050405020304" pitchFamily="18" charset="-78"/>
            </a:endParaRPr>
          </a:p>
        </p:txBody>
      </p:sp>
      <p:pic>
        <p:nvPicPr>
          <p:cNvPr id="4" name="صورة 3" descr="C:\Users\Al majd\Downloads\Nile_Delta_Surrounding.jpg"/>
          <p:cNvPicPr/>
          <p:nvPr/>
        </p:nvPicPr>
        <p:blipFill rotWithShape="1">
          <a:blip r:embed="rId2">
            <a:extLst>
              <a:ext uri="{28A0092B-C50C-407E-A947-70E740481C1C}">
                <a14:useLocalDpi xmlns:a14="http://schemas.microsoft.com/office/drawing/2010/main" val="0"/>
              </a:ext>
            </a:extLst>
          </a:blip>
          <a:srcRect r="16205" b="3592"/>
          <a:stretch/>
        </p:blipFill>
        <p:spPr bwMode="auto">
          <a:xfrm>
            <a:off x="2813377" y="2060848"/>
            <a:ext cx="4419600" cy="44481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6768447"/>
      </p:ext>
    </p:extLst>
  </p:cSld>
  <p:clrMapOvr>
    <a:masterClrMapping/>
  </p:clrMapOvr>
  <p:transition spd="slow" advClick="0" advTm="2000">
    <p:push dir="u"/>
  </p:transition>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442</Words>
  <Application>Microsoft Office PowerPoint</Application>
  <PresentationFormat>عرض على الشاشة (3:4)‏</PresentationFormat>
  <Paragraphs>102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وزارة التعليم العالي والبحث العلمي جامعة ديالى /كلية التربية للعلوم الانسانية /قسم الجغرافية المرحلىة الاولى/ الدراسة الصباحية /الشعب A+B+C الجيومورفولوجيا Geomorphology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الانسانية /قسم الجغرافية الجيولوجيا Geology</dc:title>
  <dc:creator>ياسر</dc:creator>
  <cp:lastModifiedBy>ياسر</cp:lastModifiedBy>
  <cp:revision>44</cp:revision>
  <dcterms:created xsi:type="dcterms:W3CDTF">2020-03-28T17:31:43Z</dcterms:created>
  <dcterms:modified xsi:type="dcterms:W3CDTF">2020-06-15T06:34:33Z</dcterms:modified>
</cp:coreProperties>
</file>